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4" r:id="rId5"/>
    <p:sldId id="266" r:id="rId6"/>
    <p:sldId id="267" r:id="rId7"/>
    <p:sldId id="286" r:id="rId8"/>
    <p:sldId id="284" r:id="rId9"/>
    <p:sldId id="288" r:id="rId10"/>
    <p:sldId id="290" r:id="rId11"/>
    <p:sldId id="268" r:id="rId12"/>
    <p:sldId id="294" r:id="rId13"/>
    <p:sldId id="293" r:id="rId14"/>
    <p:sldId id="287" r:id="rId15"/>
    <p:sldId id="279" r:id="rId16"/>
    <p:sldId id="263" r:id="rId17"/>
    <p:sldId id="259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4660"/>
  </p:normalViewPr>
  <p:slideViewPr>
    <p:cSldViewPr snapToGrid="0" showGuides="1">
      <p:cViewPr>
        <p:scale>
          <a:sx n="80" d="100"/>
          <a:sy n="80" d="100"/>
        </p:scale>
        <p:origin x="816" y="2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47CC0-5E96-4D04-B5E6-2B741F8BC397}" type="datetimeFigureOut">
              <a:rPr lang="de-AT" smtClean="0"/>
              <a:t>21.01.2021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55D84-BC2F-403E-88EA-4C5706732672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00320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B90187-29DB-4C37-BFA0-49FE7685A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795110B-8169-44B6-A76A-A2759513F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90E3FD-0406-4666-901F-E5A08E0D7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A75E0-F41B-49E3-AD2F-C81B803FB4DF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090906-97A5-4BCC-A3A6-EF76313CD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E1BE6F-ED33-427D-B6B9-69C647D7C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3052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A43D96-EB15-421C-ADFA-72A60757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62367B5-0C1B-416D-998F-3B3F87A7D6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01894D-B3A4-4048-891E-A756474C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C65C-CE2E-42CE-A766-530B413D9FE9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10CA0BA-642A-4772-981A-6B6469CA4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E2AE14-002B-45CC-9FA7-6BF191561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7645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480507D-8749-400E-80C6-CABCA82A7D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CE2705E-30A8-49A7-95B9-A31C2C6CA2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49578C-C879-4ABA-A08A-4C265F448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0B23-FE2E-4794-8607-F5C49580F1B9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5F917E-2855-4FF2-8319-CE8062878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803711-FFA8-4811-9962-37BBDD13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02306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A4ECF-8C62-4D47-AEB6-FC2706640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F38440-3ABB-4A39-A8CF-0DD70E47E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44E8F8-CC7C-4095-B007-5B732A7F0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1E-4DA8-42AB-B8EC-90B5C03057DA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C29377-6A15-4FCB-AE49-C6067C44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92640" y="6356350"/>
            <a:ext cx="1661160" cy="365125"/>
          </a:xfrm>
        </p:spPr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  <p:sp>
        <p:nvSpPr>
          <p:cNvPr id="7" name="Pfeil: Fünfeck 6">
            <a:extLst>
              <a:ext uri="{FF2B5EF4-FFF2-40B4-BE49-F238E27FC236}">
                <a16:creationId xmlns:a16="http://schemas.microsoft.com/office/drawing/2014/main" id="{67BF9558-414C-420F-839A-4802E129A3C6}"/>
              </a:ext>
            </a:extLst>
          </p:cNvPr>
          <p:cNvSpPr/>
          <p:nvPr userDrawn="1"/>
        </p:nvSpPr>
        <p:spPr>
          <a:xfrm>
            <a:off x="0" y="704088"/>
            <a:ext cx="838200" cy="594360"/>
          </a:xfrm>
          <a:prstGeom prst="homePlat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C4B5CDC-4C66-4DE1-BB65-6D3C1875826A}" type="slidenum">
              <a:rPr lang="de-AT" smtClean="0"/>
              <a:t>‹Nr.›</a:t>
            </a:fld>
            <a:endParaRPr lang="de-AT" dirty="0"/>
          </a:p>
        </p:txBody>
      </p:sp>
      <p:sp>
        <p:nvSpPr>
          <p:cNvPr id="8" name="Interaktive Schaltfläche: Zur Startseite wechseln 7">
            <a:hlinkClick r:id="rId2" action="ppaction://hlinksldjump" highlightClick="1"/>
            <a:extLst>
              <a:ext uri="{FF2B5EF4-FFF2-40B4-BE49-F238E27FC236}">
                <a16:creationId xmlns:a16="http://schemas.microsoft.com/office/drawing/2014/main" id="{CB3D856B-90BC-41E6-A338-059E7B6D7639}"/>
              </a:ext>
            </a:extLst>
          </p:cNvPr>
          <p:cNvSpPr/>
          <p:nvPr userDrawn="1"/>
        </p:nvSpPr>
        <p:spPr>
          <a:xfrm>
            <a:off x="5659047" y="6311900"/>
            <a:ext cx="873905" cy="546100"/>
          </a:xfrm>
          <a:prstGeom prst="actionButtonHom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Interaktive Schaltfläche: Zurück oder Vorherige(r) 8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58AA47E5-BF84-4A1D-9568-376BFEC95238}"/>
              </a:ext>
            </a:extLst>
          </p:cNvPr>
          <p:cNvSpPr/>
          <p:nvPr userDrawn="1"/>
        </p:nvSpPr>
        <p:spPr>
          <a:xfrm>
            <a:off x="5103223" y="6311900"/>
            <a:ext cx="555824" cy="546100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Interaktive Schaltfläche: Nächste(r) oder Weiter 9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49DEA61E-A044-489F-B7E9-193C724FF544}"/>
              </a:ext>
            </a:extLst>
          </p:cNvPr>
          <p:cNvSpPr/>
          <p:nvPr userDrawn="1"/>
        </p:nvSpPr>
        <p:spPr>
          <a:xfrm>
            <a:off x="6532952" y="6311900"/>
            <a:ext cx="555824" cy="546100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6917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C2E9ED-BDBB-415B-8548-15C373214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E0D11-A7D6-4572-A6FC-625006660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BE62076-1407-462F-85AC-4D3F8B3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CAECC-59E0-4F00-813D-FF662F9D5C5D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F86BCC-8701-4C54-9984-693BCC1ED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16CA87-5BA9-4B92-A4E4-F6EA37B69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0830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ABB94D-3E66-4CFF-8271-88890301A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10840F3-F045-4E71-8FDD-D4B05B4B06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36A809D-3B97-4422-BCE8-3A043C8A6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501C9F8-7A99-4464-83A0-6AF79C819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29A8-BBA3-410A-AC15-67A7E39647BB}" type="datetime1">
              <a:rPr lang="de-AT" smtClean="0"/>
              <a:t>21.01.2021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061E9E-D2CA-46D6-AEAA-083AEBB49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200AEF3-34F1-4094-8E9E-33FF71CEC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10650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D764E-E265-4510-AE3E-4D0AA285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41AF86-DC7A-45A2-945A-5DD133381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CC55F1-3C33-4419-A39F-78897A43E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51B90B-B52A-4458-9823-B74B253432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75D81F0-703D-41EE-8E5F-4735EB8D40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5032D96-2BDB-4BB1-BEBE-A247FEE87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A6215-36A2-4B3E-8A8C-50B341DE0290}" type="datetime1">
              <a:rPr lang="de-AT" smtClean="0"/>
              <a:t>21.01.2021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9E4405B-1AA8-42C9-85E6-A37F925DB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8C885E0-BBEF-484F-B8D3-6C72DAC45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07433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7CDF1E-0E31-4B01-8D6E-D23B4B7AE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9E3C6A-0356-4E8E-96FB-ED2EE3F5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2FCF8-C218-4959-A85B-618B6C41CC04}" type="datetime1">
              <a:rPr lang="de-AT" smtClean="0"/>
              <a:t>21.01.2021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14E9AB0-6F88-4F79-9513-734C4C7E1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0FFAED-D38C-48D5-A7C2-3A57844C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902544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621D101-02E8-4488-9C4D-F869BF423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ACF0C-04B8-4C0E-97B4-8852949EBD8C}" type="datetime1">
              <a:rPr lang="de-AT" smtClean="0"/>
              <a:t>21.01.2021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27E79E8-2634-4918-B7C4-4B44566B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3C6B0E-746E-44BB-9E61-1DFB202E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53196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033ED1-50C4-42DC-A511-ACA0DE896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E8AAFA-37D3-494C-8400-66FE85C60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AE2C91-9EFC-4F71-9F5E-9BA7E2ED3B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E5826-AE32-4011-971A-C33C29E2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88A53-4722-46A2-91EB-F0772AE0B98D}" type="datetime1">
              <a:rPr lang="de-AT" smtClean="0"/>
              <a:t>21.01.2021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64D123-4968-4AFF-A47D-D1C0FC3F9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C47C6D-9344-4921-AD0C-03693B12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46664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CFE291-A90C-496E-B440-99014700D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6C9997D-A283-4259-AD7C-E73D8E2A4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F0A790C-6CA5-4265-B4ED-F39684ABAA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176688-487F-40B7-A4CD-276286AD4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9BC56-599A-4C06-B933-D20AA438CCF3}" type="datetime1">
              <a:rPr lang="de-AT" smtClean="0"/>
              <a:t>21.01.2021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22C6E0B-C21B-426E-B7B0-8B76D542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8DAE18-947C-4956-9DD5-DFB2E3538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70913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8F3DDC6-0B93-4691-9177-BC653809A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E82655-03DD-43E1-8E6F-B617D0D3A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81D57B-74A7-4CE3-A1F8-605750DA0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E13D9-6570-45FA-AEB0-827637A30DDC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3F87A4-B61D-4818-B26C-5CFF33A751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Gruppe 6</a:t>
            </a:r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F41934-7E1F-4079-8859-2EA18EE55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C702B-0506-496E-9392-1B865AA89950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60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10.png"/><Relationship Id="rId10" Type="http://schemas.openxmlformats.org/officeDocument/2006/relationships/image" Target="../media/image11.jpeg"/><Relationship Id="rId4" Type="http://schemas.openxmlformats.org/officeDocument/2006/relationships/image" Target="../media/image6.jpeg"/><Relationship Id="rId9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enicsproject.org/" TargetMode="External"/><Relationship Id="rId2" Type="http://schemas.openxmlformats.org/officeDocument/2006/relationships/hyperlink" Target="http://www.benjamin-mills.com/chemistry/structures/dihydroge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enicsproject.org/olddocs/dolfin/1.3.0/python/programmers-reference/cpp/la/SLEPcEigenSolver.html" TargetMode="External"/><Relationship Id="rId4" Type="http://schemas.openxmlformats.org/officeDocument/2006/relationships/hyperlink" Target="https://de.wikipedia.org/wiki/Crank-Nicolson-Verfahren#Das_Verfahren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" Target="slide7.xml"/><Relationship Id="rId7" Type="http://schemas.openxmlformats.org/officeDocument/2006/relationships/slide" Target="slide15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25CEB7-5BDC-499D-B05E-2C82391A82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/>
              <a:t>Schrödinger Gleichung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3514B8-678B-4BA3-80C8-36F5AFBDDC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3858" y="3602038"/>
            <a:ext cx="9712569" cy="1655762"/>
          </a:xfrm>
        </p:spPr>
        <p:txBody>
          <a:bodyPr/>
          <a:lstStyle/>
          <a:p>
            <a:r>
              <a:rPr lang="de-AT" dirty="0" err="1"/>
              <a:t>Kraffert</a:t>
            </a:r>
            <a:r>
              <a:rPr lang="de-AT" dirty="0"/>
              <a:t> Jan, </a:t>
            </a:r>
            <a:r>
              <a:rPr lang="de-AT" dirty="0" err="1"/>
              <a:t>Avargues</a:t>
            </a:r>
            <a:r>
              <a:rPr lang="de-AT" dirty="0"/>
              <a:t> Noah, Popovic Milutin, Sabo Filip &amp; Scharinger Sophie</a:t>
            </a:r>
          </a:p>
          <a:p>
            <a:r>
              <a:rPr lang="de-AT" dirty="0"/>
              <a:t>WS2020</a:t>
            </a:r>
          </a:p>
        </p:txBody>
      </p:sp>
    </p:spTree>
    <p:extLst>
      <p:ext uri="{BB962C8B-B14F-4D97-AF65-F5344CB8AC3E}">
        <p14:creationId xmlns:p14="http://schemas.microsoft.com/office/powerpoint/2010/main" val="276876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5"/>
              </a:gs>
              <a:gs pos="25000">
                <a:schemeClr val="accent5"/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2DD2BC0-6F29-4B4F-8D61-2DCF6D2E8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DC7FCA8-A076-49C3-B360-B8B0E6361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2903538"/>
            <a:ext cx="2478088" cy="1841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BD3B314-64D1-4430-88D6-EAF51BEBD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0" y="4814888"/>
            <a:ext cx="2478088" cy="120967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F891587-616B-424D-BD34-F45DB24BD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03538"/>
            <a:ext cx="2478088" cy="1841500"/>
          </a:xfrm>
          <a:prstGeom prst="rect">
            <a:avLst/>
          </a:prstGeom>
        </p:spPr>
      </p:pic>
      <p:pic>
        <p:nvPicPr>
          <p:cNvPr id="7" name="Grafik 6" descr="Ein Bild, das Transport, Satellit enthält.&#10;&#10;Automatisch generierte Beschreibung">
            <a:extLst>
              <a:ext uri="{FF2B5EF4-FFF2-40B4-BE49-F238E27FC236}">
                <a16:creationId xmlns:a16="http://schemas.microsoft.com/office/drawing/2014/main" id="{15D06D0C-6652-4505-941C-D3EA91B57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814888"/>
            <a:ext cx="2478088" cy="12096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4A68B20-17BB-4081-B1F4-472760B350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73" y="2911747"/>
            <a:ext cx="2478088" cy="184308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686D07-5717-40BC-8187-D91B30DA5E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0" y="4814888"/>
            <a:ext cx="2478088" cy="120808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49DDE94-3CC9-4D9E-9143-CAAF865160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688" y="4814888"/>
            <a:ext cx="2478088" cy="12096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F4CFED-7EF4-4048-AD59-183F3800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de-AT" sz="4000">
                <a:solidFill>
                  <a:srgbClr val="FFFFFF"/>
                </a:solidFill>
              </a:rPr>
              <a:t>Analytisch vs Numerisch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6C4764-D106-430C-8D20-4DA70EB0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013" y="6318952"/>
            <a:ext cx="3108065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36BD1E-4DA8-42AB-B8EC-90B5C03057DA}" type="datetime1">
              <a:rPr lang="de-AT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21.01.2021</a:t>
            </a:fld>
            <a:endParaRPr lang="de-AT" sz="1000" dirty="0">
              <a:solidFill>
                <a:srgbClr val="898989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E5FCFE-5F16-4D19-BD9E-FEAD67815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68061" y="6328477"/>
            <a:ext cx="6584750" cy="314067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rgbClr val="898989"/>
                </a:solidFill>
              </a:rPr>
              <a:t>Gruppe 6</a:t>
            </a:r>
            <a:endParaRPr lang="de-AT" dirty="0">
              <a:solidFill>
                <a:srgbClr val="898989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6842B85-E1A9-40A1-A83A-03D72C0C02D3}"/>
              </a:ext>
            </a:extLst>
          </p:cNvPr>
          <p:cNvSpPr txBox="1"/>
          <p:nvPr/>
        </p:nvSpPr>
        <p:spPr>
          <a:xfrm>
            <a:off x="623602" y="2521668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/>
              <a:t>1s-Orbital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E72F01E-AF7F-407F-B274-0C5CFCC1F40C}"/>
              </a:ext>
            </a:extLst>
          </p:cNvPr>
          <p:cNvSpPr txBox="1"/>
          <p:nvPr/>
        </p:nvSpPr>
        <p:spPr>
          <a:xfrm>
            <a:off x="2998359" y="2536829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/>
              <a:t>2p-Orbital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FD2CA3F-CB42-41F4-803C-A80282CFDA12}"/>
              </a:ext>
            </a:extLst>
          </p:cNvPr>
          <p:cNvSpPr txBox="1"/>
          <p:nvPr/>
        </p:nvSpPr>
        <p:spPr>
          <a:xfrm>
            <a:off x="8243194" y="2520942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/>
              <a:t>4f-Orbital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A18C7A4-7796-4A85-98F6-EF9FEF6077BA}"/>
              </a:ext>
            </a:extLst>
          </p:cNvPr>
          <p:cNvSpPr txBox="1"/>
          <p:nvPr/>
        </p:nvSpPr>
        <p:spPr>
          <a:xfrm>
            <a:off x="5716302" y="2527254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/>
              <a:t>3d-Orbital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1548390-B5CF-46D9-891A-97893231FC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547" y="2890274"/>
            <a:ext cx="2375952" cy="17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211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B3DECC44-5E6B-4530-B610-0373545EF24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de-AT" dirty="0"/>
                  <a:t>3.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2+</m:t>
                        </m:r>
                      </m:sup>
                    </m:sSup>
                  </m:oMath>
                </a14:m>
                <a:r>
                  <a:rPr lang="de-AT" dirty="0"/>
                  <a:t>-</a:t>
                </a:r>
                <a:r>
                  <a:rPr lang="de-AT" dirty="0" err="1"/>
                  <a:t>Molekülion</a:t>
                </a:r>
                <a:endParaRPr lang="de-AT" dirty="0"/>
              </a:p>
            </p:txBody>
          </p:sp>
        </mc:Choice>
        <mc:Fallback xmlns="">
          <p:sp>
            <p:nvSpPr>
              <p:cNvPr id="2" name="Titel 1">
                <a:extLst>
                  <a:ext uri="{FF2B5EF4-FFF2-40B4-BE49-F238E27FC236}">
                    <a16:creationId xmlns:a16="http://schemas.microsoft.com/office/drawing/2014/main" id="{B3DECC44-5E6B-4530-B610-0373545EF2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BD3014-A446-4067-82DC-E96467102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7451"/>
            <a:ext cx="6037385" cy="5215423"/>
          </a:xfrm>
        </p:spPr>
        <p:txBody>
          <a:bodyPr/>
          <a:lstStyle/>
          <a:p>
            <a:r>
              <a:rPr lang="de-AT" dirty="0"/>
              <a:t>Code von H Atom leicht angepasst, um neues Potential zu lösen </a:t>
            </a:r>
          </a:p>
          <a:p>
            <a:r>
              <a:rPr lang="de-AT" dirty="0"/>
              <a:t>R variiert; für jedes R Grundzustandsenergie berechnet und geplottet</a:t>
            </a:r>
          </a:p>
          <a:p>
            <a:r>
              <a:rPr lang="de-AT" dirty="0"/>
              <a:t>Minimum mit quadratischem Fit mit auf </a:t>
            </a:r>
            <a:r>
              <a:rPr lang="de-AT" dirty="0" err="1"/>
              <a:t>Gnuplot</a:t>
            </a:r>
            <a:r>
              <a:rPr lang="de-AT" dirty="0"/>
              <a:t> bestimmt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D6A162-D1BD-4621-8BE2-E2D67C9A8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FB9C2-BD78-4842-B3DE-D5128A9F6A54}" type="datetime1">
              <a:rPr lang="de-AT" smtClean="0"/>
              <a:t>21.01.2021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BDAA7D0-C166-4C1D-8DDD-6976CED4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C4F4C0B-1A87-4B74-AC9C-D04C6352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288" y="2095129"/>
            <a:ext cx="5446346" cy="3710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66E3229-9AE2-4205-AE1A-3F75E3546B10}"/>
                  </a:ext>
                </a:extLst>
              </p:cNvPr>
              <p:cNvSpPr txBox="1"/>
              <p:nvPr/>
            </p:nvSpPr>
            <p:spPr>
              <a:xfrm>
                <a:off x="6740288" y="5694014"/>
                <a:ext cx="40801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Minimum:</a:t>
                </a:r>
                <a:r>
                  <a:rPr lang="de-AT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1.115±0.084</m:t>
                        </m:r>
                      </m:e>
                    </m:d>
                    <m:sSup>
                      <m:sSup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</a:rPr>
                          <m:t>∗ </m:t>
                        </m:r>
                        <m:r>
                          <a:rPr lang="de-A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AT" i="1">
                            <a:latin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A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AT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266E3229-9AE2-4205-AE1A-3F75E3546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288" y="5694014"/>
                <a:ext cx="4080121" cy="369332"/>
              </a:xfrm>
              <a:prstGeom prst="rect">
                <a:avLst/>
              </a:prstGeom>
              <a:blipFill>
                <a:blip r:embed="rId4"/>
                <a:stretch>
                  <a:fillRect l="-1345" t="-8197" b="-2459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8C078E2-056F-40D9-AF08-C71F50C4E05C}"/>
                  </a:ext>
                </a:extLst>
              </p:cNvPr>
              <p:cNvSpPr txBox="1"/>
              <p:nvPr/>
            </p:nvSpPr>
            <p:spPr>
              <a:xfrm>
                <a:off x="6740288" y="5960433"/>
                <a:ext cx="3619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Literaturwert:</a:t>
                </a:r>
                <a:r>
                  <a:rPr lang="de-AT" dirty="0"/>
                  <a:t> 1.1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AT" i="1">
                            <a:latin typeface="Cambria Math" panose="02040503050406030204" pitchFamily="18" charset="0"/>
                          </a:rPr>
                          <m:t>−10</m:t>
                        </m:r>
                      </m:sup>
                    </m:sSup>
                    <m:r>
                      <a:rPr lang="de-AT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AT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98C078E2-056F-40D9-AF08-C71F50C4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288" y="5960433"/>
                <a:ext cx="3619496" cy="369332"/>
              </a:xfrm>
              <a:prstGeom prst="rect">
                <a:avLst/>
              </a:prstGeom>
              <a:blipFill>
                <a:blip r:embed="rId5"/>
                <a:stretch>
                  <a:fillRect l="-1518" t="-10000" b="-2666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3EDCCF9D-77EB-48C6-B7DB-09B48B288B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13" y="4492868"/>
            <a:ext cx="3420190" cy="2365131"/>
          </a:xfrm>
          <a:prstGeom prst="rect">
            <a:avLst/>
          </a:prstGeom>
        </p:spPr>
      </p:pic>
      <p:pic>
        <p:nvPicPr>
          <p:cNvPr id="13" name="Grafik 12" descr="Ein Bild, das Text, Uhr enthält.&#10;&#10;Automatisch generierte Beschreibung">
            <a:extLst>
              <a:ext uri="{FF2B5EF4-FFF2-40B4-BE49-F238E27FC236}">
                <a16:creationId xmlns:a16="http://schemas.microsoft.com/office/drawing/2014/main" id="{901DBB7A-7A64-44CB-AC32-FFCE364522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152" y="1277451"/>
            <a:ext cx="3307080" cy="78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292F7E-869E-47EE-864B-31158A809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5717D4-33C9-419C-8D9C-17C7079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E152F22-1707-453C-8C48-6B5CDD242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F3EC41-E060-4D79-8F5B-1DD6A3A9D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207919-3913-4609-8693-53FC565E1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171467"/>
            <a:ext cx="9801854" cy="1114627"/>
          </a:xfrm>
        </p:spPr>
        <p:txBody>
          <a:bodyPr anchor="b">
            <a:normAutofit/>
          </a:bodyPr>
          <a:lstStyle/>
          <a:p>
            <a:pPr algn="ctr"/>
            <a:r>
              <a:rPr lang="de-AT" sz="4800" dirty="0"/>
              <a:t>4. Verschiedene Potentiale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BB6DC70-AE61-4745-BBE0-CA7F02D995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10427" y="6310312"/>
            <a:ext cx="2240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036BD1E-4DA8-42AB-B8EC-90B5C03057DA}" type="datetime1">
              <a:rPr lang="de-AT">
                <a:solidFill>
                  <a:schemeClr val="tx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21.01.2021</a:t>
            </a:fld>
            <a:endParaRPr lang="de-AT" sz="900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9A0E88B-FFCF-4E65-B007-83036198D7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r="3638" b="1"/>
          <a:stretch/>
        </p:blipFill>
        <p:spPr>
          <a:xfrm>
            <a:off x="734681" y="2003125"/>
            <a:ext cx="3445433" cy="373237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30A93A6-2CE7-45AD-BEF9-7982E49A6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6" r="2373" b="1"/>
          <a:stretch/>
        </p:blipFill>
        <p:spPr>
          <a:xfrm>
            <a:off x="4378116" y="1996818"/>
            <a:ext cx="3445433" cy="373237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A1D1A3-657D-48DD-AC6D-617DF225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24778" y="6319669"/>
            <a:ext cx="1356795" cy="365125"/>
          </a:xfrm>
        </p:spPr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>
                <a:solidFill>
                  <a:schemeClr val="tx1">
                    <a:alpha val="70000"/>
                  </a:schemeClr>
                </a:solidFill>
              </a:rPr>
              <a:t>Gruppe 6</a:t>
            </a:r>
            <a:endParaRPr lang="de-AT" dirty="0">
              <a:solidFill>
                <a:schemeClr val="tx1">
                  <a:alpha val="70000"/>
                </a:schemeClr>
              </a:solidFill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7413D265-88B3-4066-B67A-533562D57D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299" y="1995550"/>
            <a:ext cx="3787426" cy="3761135"/>
          </a:xfrm>
          <a:prstGeom prst="rect">
            <a:avLst/>
          </a:prstGeom>
        </p:spPr>
      </p:pic>
      <p:sp>
        <p:nvSpPr>
          <p:cNvPr id="21" name="Inhaltsplatzhalter 2">
            <a:extLst>
              <a:ext uri="{FF2B5EF4-FFF2-40B4-BE49-F238E27FC236}">
                <a16:creationId xmlns:a16="http://schemas.microsoft.com/office/drawing/2014/main" id="{B24E8A71-02C5-4529-8C09-2B40092A3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734" y="1279724"/>
            <a:ext cx="3520726" cy="525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AT" sz="2400" dirty="0"/>
              <a:t>Morse Potential</a:t>
            </a:r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9BBDD5EB-5AF8-46B2-A4DF-C56C3E16DD35}"/>
              </a:ext>
            </a:extLst>
          </p:cNvPr>
          <p:cNvSpPr txBox="1">
            <a:spLocks/>
          </p:cNvSpPr>
          <p:nvPr/>
        </p:nvSpPr>
        <p:spPr>
          <a:xfrm>
            <a:off x="4600203" y="1279724"/>
            <a:ext cx="3208029" cy="1211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AT" sz="2400" dirty="0"/>
              <a:t>Teilchen im unendlichen Kastenpotential</a:t>
            </a:r>
          </a:p>
        </p:txBody>
      </p:sp>
      <p:sp>
        <p:nvSpPr>
          <p:cNvPr id="25" name="Inhaltsplatzhalter 2">
            <a:extLst>
              <a:ext uri="{FF2B5EF4-FFF2-40B4-BE49-F238E27FC236}">
                <a16:creationId xmlns:a16="http://schemas.microsoft.com/office/drawing/2014/main" id="{5DDF3CA1-750E-4624-9DCD-1EDB00390C12}"/>
              </a:ext>
            </a:extLst>
          </p:cNvPr>
          <p:cNvSpPr txBox="1">
            <a:spLocks/>
          </p:cNvSpPr>
          <p:nvPr/>
        </p:nvSpPr>
        <p:spPr>
          <a:xfrm>
            <a:off x="762709" y="1279724"/>
            <a:ext cx="3696326" cy="380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AT" sz="2400" dirty="0"/>
              <a:t>Harmonischer Oszillator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F72909-6857-4536-8E15-2A0131970165}"/>
              </a:ext>
            </a:extLst>
          </p:cNvPr>
          <p:cNvSpPr txBox="1"/>
          <p:nvPr/>
        </p:nvSpPr>
        <p:spPr>
          <a:xfrm>
            <a:off x="802560" y="5404479"/>
            <a:ext cx="3399515" cy="38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Mittlerer Fehler: 0.0199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AF22349-2774-4832-8539-2CACBF935145}"/>
              </a:ext>
            </a:extLst>
          </p:cNvPr>
          <p:cNvSpPr txBox="1"/>
          <p:nvPr/>
        </p:nvSpPr>
        <p:spPr>
          <a:xfrm>
            <a:off x="4401885" y="5404479"/>
            <a:ext cx="3399515" cy="38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Mittlerer Fehler: 0.0064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463C0197-90D3-425E-8D72-71CA7A67EA5D}"/>
              </a:ext>
            </a:extLst>
          </p:cNvPr>
          <p:cNvSpPr txBox="1"/>
          <p:nvPr/>
        </p:nvSpPr>
        <p:spPr>
          <a:xfrm>
            <a:off x="8000576" y="5404478"/>
            <a:ext cx="3399515" cy="380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Mittlerer Fehler: 0.0099</a:t>
            </a:r>
          </a:p>
        </p:txBody>
      </p:sp>
      <p:sp>
        <p:nvSpPr>
          <p:cNvPr id="14" name="Interaktive Schaltfläche: Nächste(r) oder Weiter 13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BF08FBF-668A-4539-9927-D2A5D2234244}"/>
              </a:ext>
            </a:extLst>
          </p:cNvPr>
          <p:cNvSpPr/>
          <p:nvPr/>
        </p:nvSpPr>
        <p:spPr>
          <a:xfrm>
            <a:off x="6543675" y="6310312"/>
            <a:ext cx="559807" cy="560411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9" name="Interaktive Schaltfläche: Zur Startseite wechseln 28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B31DBAB4-ED54-42BA-A02F-405A7ED1CCB0}"/>
              </a:ext>
            </a:extLst>
          </p:cNvPr>
          <p:cNvSpPr/>
          <p:nvPr/>
        </p:nvSpPr>
        <p:spPr>
          <a:xfrm>
            <a:off x="5610226" y="6300638"/>
            <a:ext cx="921755" cy="560410"/>
          </a:xfrm>
          <a:prstGeom prst="actionButtonHom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6" name="Interaktive Schaltfläche: Zurück oder Vorherige(r) 15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E3AA2A1-FEB6-4796-8D65-594F51B05490}"/>
              </a:ext>
            </a:extLst>
          </p:cNvPr>
          <p:cNvSpPr/>
          <p:nvPr/>
        </p:nvSpPr>
        <p:spPr>
          <a:xfrm>
            <a:off x="5038725" y="6306965"/>
            <a:ext cx="559807" cy="570085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46223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CA7B46-0AE6-467D-B049-06754CB02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1E-4DA8-42AB-B8EC-90B5C03057DA}" type="datetime1">
              <a:rPr lang="de-AT" smtClean="0"/>
              <a:t>21.01.2021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328C93-F931-4F59-99ED-8A38BB2CD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4C0E80C-7719-44DF-B52D-F71D5C989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61" y="-1"/>
            <a:ext cx="9780889" cy="629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3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E8B8E7-E19C-4B83-9EAF-BAD43186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 err="1"/>
              <a:t>Crank</a:t>
            </a:r>
            <a:r>
              <a:rPr lang="de-AT" dirty="0"/>
              <a:t>-Nicolson-Verfahren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C8CF868-1881-461B-84F4-4CB626B24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1186160" cy="510301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de-AT" dirty="0">
                    <a:latin typeface="Cambria Math" panose="02040503050406030204" pitchFamily="18" charset="0"/>
                  </a:rPr>
                  <a:t>Finite-Differenzen-</a:t>
                </a:r>
                <a:r>
                  <a:rPr lang="de-AT" dirty="0" err="1">
                    <a:latin typeface="Cambria Math" panose="02040503050406030204" pitchFamily="18" charset="0"/>
                  </a:rPr>
                  <a:t>Crank</a:t>
                </a:r>
                <a:r>
                  <a:rPr lang="de-AT" dirty="0">
                    <a:latin typeface="Cambria Math" panose="02040503050406030204" pitchFamily="18" charset="0"/>
                  </a:rPr>
                  <a:t>-Nicolson für die zeitabhängige Schrödingergleichung: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𝜕𝜓</m:t>
                          </m:r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de-AT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de-AT" dirty="0"/>
                  <a:t>  			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AT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AT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de-AT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AT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p>
                            </m:sSup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de-AT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AT" i="1" smtClean="0"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p>
                                <m:r>
                                  <a:rPr lang="de-AT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de-AT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sSup>
                          <m:sSup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̂"/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acc>
                        <m:sSup>
                          <m:sSup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de-AT" dirty="0">
                    <a:latin typeface="Cambria Math" panose="02040503050406030204" pitchFamily="18" charset="0"/>
                  </a:rPr>
                  <a:t> </a:t>
                </a:r>
                <a:endParaRPr lang="de-AT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AT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de-A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de-AT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̂"/>
                              <m:ctrlPr>
                                <a:rPr lang="de-A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de-A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de-AT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AT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de-AT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C8CF868-1881-461B-84F4-4CB626B24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1186160" cy="5103019"/>
              </a:xfrm>
              <a:blipFill>
                <a:blip r:embed="rId2"/>
                <a:stretch>
                  <a:fillRect l="-1144" t="-215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DC21C7-C389-4C1F-9339-50931CA34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6BD1E-4DA8-42AB-B8EC-90B5C03057DA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BE396-F0AE-4F7E-8A3C-05AE6C6B8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60578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18B322-17AB-4936-B14F-9FE670CE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5. Verschiedene Interferenzen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28C6DE-44BF-4CC9-B49B-D519CB05A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B4906-FC40-40A3-8750-4A34C8D4623B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33E740-8285-48B0-968F-4164618BC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36C2118-F5E5-4F05-86BA-743A14629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5" y="1690688"/>
            <a:ext cx="3947745" cy="2819818"/>
          </a:xfrm>
          <a:prstGeom prst="rect">
            <a:avLst/>
          </a:prstGeom>
        </p:spPr>
      </p:pic>
      <p:pic>
        <p:nvPicPr>
          <p:cNvPr id="8" name="Grafik 7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1E584C1A-9010-403E-80D0-D656F8FA11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628" y="1690688"/>
            <a:ext cx="3947746" cy="2819819"/>
          </a:xfrm>
          <a:prstGeom prst="rect">
            <a:avLst/>
          </a:prstGeom>
        </p:spPr>
      </p:pic>
      <p:pic>
        <p:nvPicPr>
          <p:cNvPr id="9" name="Grafik 8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9E3170F8-E9C9-413F-851E-657F3B3FD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584" y="1690688"/>
            <a:ext cx="3947746" cy="281981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54F4A2BA-771F-4A90-9F86-4B357F2535AC}"/>
              </a:ext>
            </a:extLst>
          </p:cNvPr>
          <p:cNvSpPr txBox="1"/>
          <p:nvPr/>
        </p:nvSpPr>
        <p:spPr>
          <a:xfrm>
            <a:off x="114299" y="4676768"/>
            <a:ext cx="38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Einzelspalt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1F6832C-3D31-4196-9364-52B5A8BDBE23}"/>
              </a:ext>
            </a:extLst>
          </p:cNvPr>
          <p:cNvSpPr txBox="1"/>
          <p:nvPr/>
        </p:nvSpPr>
        <p:spPr>
          <a:xfrm>
            <a:off x="4062044" y="4676768"/>
            <a:ext cx="38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Doppelspalt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4F696AF-EAB4-4B77-B5A7-062B0F23E477}"/>
              </a:ext>
            </a:extLst>
          </p:cNvPr>
          <p:cNvSpPr txBox="1"/>
          <p:nvPr/>
        </p:nvSpPr>
        <p:spPr>
          <a:xfrm>
            <a:off x="8027374" y="4676768"/>
            <a:ext cx="385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Gitter</a:t>
            </a:r>
          </a:p>
        </p:txBody>
      </p:sp>
    </p:spTree>
    <p:extLst>
      <p:ext uri="{BB962C8B-B14F-4D97-AF65-F5344CB8AC3E}">
        <p14:creationId xmlns:p14="http://schemas.microsoft.com/office/powerpoint/2010/main" val="3200899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822C57-096B-4F4D-893A-57784F42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8E58F1-2FEE-446F-AFAC-24A3DB5F1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0"/>
            <a:ext cx="10515600" cy="4919663"/>
          </a:xfrm>
        </p:spPr>
        <p:txBody>
          <a:bodyPr>
            <a:normAutofit/>
          </a:bodyPr>
          <a:lstStyle/>
          <a:p>
            <a:r>
              <a:rPr lang="de-DE" b="0" i="0" dirty="0" err="1">
                <a:solidFill>
                  <a:srgbClr val="3A3A3A"/>
                </a:solidFill>
                <a:effectLst/>
                <a:latin typeface="Roboto"/>
              </a:rPr>
              <a:t>Demtröder</a:t>
            </a:r>
            <a:r>
              <a:rPr lang="de-DE" b="0" i="0" dirty="0">
                <a:solidFill>
                  <a:srgbClr val="3A3A3A"/>
                </a:solidFill>
                <a:effectLst/>
                <a:latin typeface="Roboto"/>
              </a:rPr>
              <a:t>, Wolfgang. </a:t>
            </a:r>
            <a:r>
              <a:rPr lang="de-DE" b="0" i="1" dirty="0">
                <a:solidFill>
                  <a:srgbClr val="3A3A3A"/>
                </a:solidFill>
                <a:effectLst/>
                <a:latin typeface="Roboto"/>
              </a:rPr>
              <a:t>Experimentalphysik : 3 : Atome, Moleküle Und Festkörper</a:t>
            </a:r>
            <a:r>
              <a:rPr lang="de-DE" b="0" i="0" dirty="0">
                <a:solidFill>
                  <a:srgbClr val="3A3A3A"/>
                </a:solidFill>
                <a:effectLst/>
                <a:latin typeface="Roboto"/>
              </a:rPr>
              <a:t>. 5., Neu Bearbeitete Und Aktualisierte Auflage. </a:t>
            </a:r>
            <a:r>
              <a:rPr lang="de-DE" b="0" i="0" dirty="0" err="1">
                <a:solidFill>
                  <a:srgbClr val="3A3A3A"/>
                </a:solidFill>
                <a:effectLst/>
                <a:latin typeface="Roboto"/>
              </a:rPr>
              <a:t>ed</a:t>
            </a:r>
            <a:r>
              <a:rPr lang="de-DE" b="0" i="0" dirty="0">
                <a:solidFill>
                  <a:srgbClr val="3A3A3A"/>
                </a:solidFill>
                <a:effectLst/>
                <a:latin typeface="Roboto"/>
              </a:rPr>
              <a:t>. Berlin Heidelberg: Springer Spektrum, 2016. Print. Springer-Lehrbuch. </a:t>
            </a:r>
          </a:p>
          <a:p>
            <a:r>
              <a:rPr lang="de-DE" dirty="0">
                <a:solidFill>
                  <a:srgbClr val="3A3A3A"/>
                </a:solidFill>
                <a:latin typeface="Roboto"/>
                <a:hlinkClick r:id="rId2"/>
              </a:rPr>
              <a:t>http://www.benjamin-mills.com/chemistry/structures/dihydrogen/</a:t>
            </a:r>
            <a:r>
              <a:rPr lang="de-DE" dirty="0">
                <a:solidFill>
                  <a:srgbClr val="3A3A3A"/>
                </a:solidFill>
                <a:latin typeface="Roboto"/>
              </a:rPr>
              <a:t> (15.1.2021)</a:t>
            </a:r>
          </a:p>
          <a:p>
            <a:r>
              <a:rPr lang="de-DE" dirty="0">
                <a:solidFill>
                  <a:srgbClr val="3A3A3A"/>
                </a:solidFill>
                <a:latin typeface="Roboto"/>
                <a:hlinkClick r:id="rId3"/>
              </a:rPr>
              <a:t>https://fenicsproject.org/</a:t>
            </a:r>
            <a:r>
              <a:rPr lang="de-DE" dirty="0">
                <a:solidFill>
                  <a:srgbClr val="3A3A3A"/>
                </a:solidFill>
                <a:latin typeface="Roboto"/>
              </a:rPr>
              <a:t> (15.1.2021)</a:t>
            </a:r>
          </a:p>
          <a:p>
            <a:r>
              <a:rPr lang="de-DE" dirty="0">
                <a:solidFill>
                  <a:srgbClr val="3A3A3A"/>
                </a:solidFill>
                <a:latin typeface="Roboto"/>
                <a:hlinkClick r:id="rId4"/>
              </a:rPr>
              <a:t>https://de.wikipedia.org/wiki/Crank-Nicolson-Verfahren#Das_Verfahren</a:t>
            </a:r>
            <a:r>
              <a:rPr lang="de-DE" dirty="0">
                <a:solidFill>
                  <a:srgbClr val="3A3A3A"/>
                </a:solidFill>
                <a:latin typeface="Roboto"/>
              </a:rPr>
              <a:t> (15.1.2021)</a:t>
            </a:r>
          </a:p>
          <a:p>
            <a:r>
              <a:rPr lang="de-DE" dirty="0">
                <a:solidFill>
                  <a:srgbClr val="3A3A3A"/>
                </a:solidFill>
                <a:latin typeface="Roboto"/>
                <a:hlinkClick r:id="rId5"/>
              </a:rPr>
              <a:t>https://fenicsproject.org/olddocs/dolfin/1.3.0/python/programmers-reference/cpp/la/SLEPcEigenSolver.html</a:t>
            </a:r>
            <a:r>
              <a:rPr lang="de-DE" dirty="0">
                <a:solidFill>
                  <a:srgbClr val="3A3A3A"/>
                </a:solidFill>
                <a:latin typeface="Roboto"/>
              </a:rPr>
              <a:t> (15.1.2021)</a:t>
            </a:r>
          </a:p>
          <a:p>
            <a:endParaRPr lang="de-AT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FCEE492-EAA7-4A3A-889D-CE0C58A6F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D68C4-9CA6-4E9D-951F-796DA7B44F6A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8AE34C-3BD3-40BF-AEFF-73AAF1A77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58493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A3C62E-A070-435F-B9FD-DBA47E3C0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44" y="2766218"/>
            <a:ext cx="10515600" cy="1325563"/>
          </a:xfrm>
        </p:spPr>
        <p:txBody>
          <a:bodyPr/>
          <a:lstStyle/>
          <a:p>
            <a:pPr algn="ctr"/>
            <a:r>
              <a:rPr lang="de-AT" dirty="0"/>
              <a:t>Danke für die Aufmerksamkeit!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936236-4DF2-464B-AA4A-502498634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2BADA-DFA8-4FAC-9FA1-D685C0F0B8EF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CD021E-4EE0-480A-A989-C1E671052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45309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A47B20-AD59-40A6-AFDD-08C779B8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Inhaltsverzeichnis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A725341-7835-430E-8B8F-6DA7FCC915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1710"/>
                <a:ext cx="10515600" cy="5084640"/>
              </a:xfrm>
            </p:spPr>
            <p:txBody>
              <a:bodyPr>
                <a:normAutofit/>
              </a:bodyPr>
              <a:lstStyle/>
              <a:p>
                <a:r>
                  <a:rPr lang="de-AT" dirty="0">
                    <a:hlinkClick r:id="rId2" action="ppaction://hlinksldjump"/>
                  </a:rPr>
                  <a:t>Grundlagen</a:t>
                </a:r>
                <a:endParaRPr lang="de-AT" dirty="0"/>
              </a:p>
              <a:p>
                <a:r>
                  <a:rPr lang="de-AT" dirty="0"/>
                  <a:t>Implementierung + Ergebnisse: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de-AT" dirty="0">
                    <a:hlinkClick r:id="rId3" action="ppaction://hlinksldjump"/>
                  </a:rPr>
                  <a:t>H-Orbitale numerisch</a:t>
                </a:r>
                <a:endParaRPr lang="de-AT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de-AT" dirty="0">
                    <a:hlinkClick r:id="rId4" action="ppaction://hlinksldjump"/>
                  </a:rPr>
                  <a:t>H-Orbitale analytisch</a:t>
                </a:r>
                <a:endParaRPr lang="de-AT" dirty="0"/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de-AT" i="1" smtClean="0">
                            <a:latin typeface="Cambria Math" panose="02040503050406030204" pitchFamily="18" charset="0"/>
                            <a:hlinkClick r:id="rId5" action="ppaction://hlinksldjump"/>
                          </a:rPr>
                        </m:ctrlPr>
                      </m:sSup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hlinkClick r:id="rId5" action="ppaction://hlinksldjump"/>
                          </a:rPr>
                          <m:t>𝐻</m:t>
                        </m:r>
                      </m:e>
                      <m:sup>
                        <m:r>
                          <a:rPr lang="de-AT" b="0" i="1" smtClean="0">
                            <a:latin typeface="Cambria Math" panose="02040503050406030204" pitchFamily="18" charset="0"/>
                            <a:hlinkClick r:id="rId5" action="ppaction://hlinksldjump"/>
                          </a:rPr>
                          <m:t>2+</m:t>
                        </m:r>
                      </m:sup>
                    </m:sSup>
                  </m:oMath>
                </a14:m>
                <a:r>
                  <a:rPr lang="de-AT" dirty="0">
                    <a:hlinkClick r:id="rId5" action="ppaction://hlinksldjump"/>
                  </a:rPr>
                  <a:t>-</a:t>
                </a:r>
                <a:r>
                  <a:rPr lang="de-AT" dirty="0" err="1">
                    <a:hlinkClick r:id="rId5" action="ppaction://hlinksldjump"/>
                  </a:rPr>
                  <a:t>Molekülion</a:t>
                </a:r>
                <a:r>
                  <a:rPr lang="de-AT" dirty="0">
                    <a:hlinkClick r:id="rId5" action="ppaction://hlinksldjump"/>
                  </a:rPr>
                  <a:t> </a:t>
                </a:r>
                <a:endParaRPr lang="de-AT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de-AT" dirty="0">
                    <a:hlinkClick r:id="rId6" action="ppaction://hlinksldjump"/>
                  </a:rPr>
                  <a:t>Verschiedene Potentiale</a:t>
                </a:r>
                <a:endParaRPr lang="de-AT" dirty="0"/>
              </a:p>
              <a:p>
                <a:pPr lvl="2"/>
                <a:r>
                  <a:rPr lang="de-AT" dirty="0"/>
                  <a:t>Morse Potential </a:t>
                </a:r>
              </a:p>
              <a:p>
                <a:pPr lvl="2"/>
                <a:r>
                  <a:rPr lang="de-AT" dirty="0"/>
                  <a:t>Teilchen im unendlichen Kastenpotential</a:t>
                </a:r>
              </a:p>
              <a:p>
                <a:pPr lvl="2"/>
                <a:r>
                  <a:rPr lang="de-AT" dirty="0"/>
                  <a:t>Harmonischer Oszillator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de-AT" dirty="0">
                    <a:hlinkClick r:id="rId7" action="ppaction://hlinksldjump"/>
                  </a:rPr>
                  <a:t>Verschiedene Interferenzen</a:t>
                </a:r>
                <a:endParaRPr lang="de-AT" dirty="0"/>
              </a:p>
              <a:p>
                <a:pPr lvl="2"/>
                <a:r>
                  <a:rPr lang="de-AT" dirty="0"/>
                  <a:t>Interferenz am Einzelspalt</a:t>
                </a:r>
              </a:p>
              <a:p>
                <a:pPr lvl="2"/>
                <a:r>
                  <a:rPr lang="de-AT" dirty="0"/>
                  <a:t>Interferenz am Doppelspalt</a:t>
                </a:r>
              </a:p>
              <a:p>
                <a:pPr lvl="2"/>
                <a:r>
                  <a:rPr lang="de-AT" dirty="0"/>
                  <a:t>Interferenz am Gitter</a:t>
                </a:r>
              </a:p>
              <a:p>
                <a:endParaRPr lang="de-AT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A725341-7835-430E-8B8F-6DA7FCC915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1710"/>
                <a:ext cx="10515600" cy="5084640"/>
              </a:xfrm>
              <a:blipFill>
                <a:blip r:embed="rId8"/>
                <a:stretch>
                  <a:fillRect l="-1043" t="-203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149B26-3DF5-4005-9DE6-25D13A72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0068D-F00F-4E8A-99A6-9EE582B2520A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362C45-5AE6-418E-B987-5370FEDD3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866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DF147D-D5D9-4D00-A766-95F211088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Grundlagen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C9FA93-D6CF-4164-92AB-4B0AE3F8FE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1118"/>
                <a:ext cx="11013831" cy="5015381"/>
              </a:xfrm>
            </p:spPr>
            <p:txBody>
              <a:bodyPr>
                <a:normAutofit/>
              </a:bodyPr>
              <a:lstStyle/>
              <a:p>
                <a:r>
                  <a:rPr lang="de-AT" dirty="0"/>
                  <a:t>Schrödingergleichung im </a:t>
                </a:r>
                <a:r>
                  <a:rPr lang="de-AT" dirty="0" err="1"/>
                  <a:t>Ortsraum</a:t>
                </a:r>
                <a:r>
                  <a:rPr lang="de-AT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ℏ</m:t>
                      </m:r>
                      <m:f>
                        <m:f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AT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 </m:t>
                              </m:r>
                            </m:den>
                          </m:f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 </m:t>
                          </m:r>
                          <m:r>
                            <m:rPr>
                              <m:sty m:val="p"/>
                            </m:rPr>
                            <a:rPr lang="de-AT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 + </m:t>
                          </m:r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 </m:t>
                          </m:r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 = 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 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de-AT" dirty="0"/>
              </a:p>
              <a:p>
                <a:r>
                  <a:rPr lang="de-AT" dirty="0"/>
                  <a:t>Wellenfunktion normiert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  <m:e>
                          <m:sSub>
                            <m:sSub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de-A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de-AT" dirty="0"/>
              </a:p>
              <a:p>
                <a:r>
                  <a:rPr lang="de-AT" dirty="0"/>
                  <a:t>Born-Oppenheimer-Näherung: Kerne und Elektronen werden separat betrachtet</a:t>
                </a:r>
              </a:p>
              <a:p>
                <a:r>
                  <a:rPr lang="de-AT" dirty="0"/>
                  <a:t>Stationäre Schrödingergleichung für Elektron und Kern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AT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sSub>
                            <m:sSub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AT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sSup>
                                <m:sSup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de-AT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BC9FA93-D6CF-4164-92AB-4B0AE3F8FE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1118"/>
                <a:ext cx="11013831" cy="5015381"/>
              </a:xfrm>
              <a:blipFill>
                <a:blip r:embed="rId2"/>
                <a:stretch>
                  <a:fillRect l="-997" t="-206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2E7AB9-BBE5-44EB-98D3-14718DEA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1BC0-D9D2-42D2-93C3-EB33F162094A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EA051D-C012-40AC-83A3-B76217C9C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Gruppe 6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85109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934809-CA52-4C0F-977D-D6794ED4B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Grundlagen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BB5FBC4-439C-40AC-ACBF-AC8751EF10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53330"/>
                <a:ext cx="10934700" cy="5103019"/>
              </a:xfrm>
            </p:spPr>
            <p:txBody>
              <a:bodyPr>
                <a:normAutofit/>
              </a:bodyPr>
              <a:lstStyle/>
              <a:p>
                <a:r>
                  <a:rPr lang="de-AT" dirty="0"/>
                  <a:t>Mit reduzierter Masse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</m:oMath>
                </a14:m>
                <a:r>
                  <a:rPr lang="de-AT" dirty="0"/>
                  <a:t> und Relativabstand r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de-AT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AT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de-AT" dirty="0"/>
                  <a:t>    	</a:t>
                </a:r>
                <a14:m>
                  <m:oMath xmlns:m="http://schemas.openxmlformats.org/officeDocument/2006/math">
                    <m:r>
                      <a:rPr lang="de-AT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de-AT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de-AT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de-AT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AT" i="1" dirty="0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acc>
                        <m:r>
                          <a:rPr lang="de-AT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de-AT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de-AT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AT" i="1" dirty="0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de-AT" i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de-AT" dirty="0"/>
                  <a:t> </a:t>
                </a:r>
                <a:r>
                  <a:rPr lang="de-A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lang="de-A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ℏ</m:t>
                                </m:r>
                              </m:e>
                              <m:sup>
                                <m: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A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𝑒𝑓𝑓</m:t>
                                </m:r>
                              </m:sub>
                            </m:sSub>
                          </m:den>
                        </m:f>
                        <m:sSub>
                          <m:sSubPr>
                            <m:ctrlPr>
                              <a:rPr lang="de-A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de-AT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Δ</m:t>
                            </m:r>
                          </m:e>
                          <m:sub>
                            <m:r>
                              <a:rPr lang="de-A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sub>
                        </m:sSub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f>
                          <m:fPr>
                            <m:ctrlPr>
                              <a:rPr lang="de-A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de-A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𝑍</m:t>
                            </m:r>
                            <m:sSup>
                              <m:sSupPr>
                                <m:ctrlP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pPr>
                              <m:e>
                                <m: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de-A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4</m:t>
                            </m:r>
                            <m:r>
                              <a:rPr lang="de-A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  <m:sSub>
                              <m:sSubPr>
                                <m:ctrlP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de-AT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de-AT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d>
                      <m:dPr>
                        <m:ctrlP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</m:d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𝐸</m:t>
                    </m:r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d>
                      <m:dPr>
                        <m:ctrlP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𝑟</m:t>
                        </m:r>
                      </m:e>
                    </m:d>
                  </m:oMath>
                </a14:m>
                <a:endParaRPr lang="de-AT" dirty="0"/>
              </a:p>
              <a:p>
                <a:r>
                  <a:rPr lang="de-AT" dirty="0"/>
                  <a:t>Radialsymmetrisches Problem: Laplace-Operator und SG in Kugelkoordinaten: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AT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de-AT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sSup>
                            <m:sSup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  <m:d>
                        <m:d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func>
                            <m:func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AT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AT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num>
                            <m:den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m:rPr>
                                  <m:sty m:val="p"/>
                                </m:rPr>
                                <a:rPr lang="de-AT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den>
                          </m:f>
                          <m:d>
                            <m:d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AT" i="0" smtClean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func>
                              <m:f>
                                <m:f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num>
                                <m:den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AT" i="0" smtClean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den>
                              </m:f>
                            </m:e>
                          </m:d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AT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AT" i="0" smtClean="0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d>
                                </m:e>
                              </m:func>
                            </m:den>
                          </m:f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AT" i="0" smtClean="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de-AT" dirty="0"/>
              </a:p>
              <a:p>
                <a:r>
                  <a:rPr lang="de-AT" dirty="0"/>
                  <a:t>Produktansatz:</a:t>
                </a:r>
              </a:p>
              <a:p>
                <a:r>
                  <a:rPr lang="de-AT" dirty="0"/>
                  <a:t> </a:t>
                </a:r>
                <a14:m>
                  <m:oMath xmlns:m="http://schemas.openxmlformats.org/officeDocument/2006/math">
                    <m:r>
                      <a:rPr lang="de-AT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  <m:r>
                      <a:rPr lang="de-AT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de-AT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AT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de-AT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de-AT" i="0" smtClean="0">
                        <a:latin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de-AT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5BB5FBC4-439C-40AC-ACBF-AC8751EF10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53330"/>
                <a:ext cx="10934700" cy="5103019"/>
              </a:xfrm>
              <a:blipFill>
                <a:blip r:embed="rId2"/>
                <a:stretch>
                  <a:fillRect l="-1004" t="-1792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1EE0BD-78F3-474D-A278-95168D478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1D9A2-80BD-4761-BCDF-4A9FE2D18BED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254A1A-97B9-4D95-AD14-5163252BC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7395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25E2E7-1468-4538-BD78-3DCEDD388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Grundlagen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95F8ED-BEBF-4F27-ADA5-E5955BA95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7451"/>
                <a:ext cx="10515600" cy="4991463"/>
              </a:xfrm>
            </p:spPr>
            <p:txBody>
              <a:bodyPr/>
              <a:lstStyle/>
              <a:p>
                <a:r>
                  <a:rPr lang="de-AT" dirty="0"/>
                  <a:t>Schrödingergleichung für ein Heliumatom: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ℏ</m:t>
                                  </m:r>
                                </m:e>
                                <m:sup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𝑒𝑓𝑓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AT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AT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  <m:sub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>
                                <m:sSub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d>
                            <m:d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  <m:t>12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de-AT" dirty="0"/>
              </a:p>
              <a:p>
                <a:pPr marL="0" indent="0">
                  <a:buNone/>
                </a:pPr>
                <a:r>
                  <a:rPr lang="de-AT" dirty="0"/>
                  <a:t>mit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  <m:sup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unc>
                      <m:func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d>
                      </m:e>
                    </m:func>
                  </m:oMath>
                </a14:m>
                <a:endParaRPr lang="de-AT" dirty="0"/>
              </a:p>
              <a:p>
                <a:pPr marL="514350" indent="-514350">
                  <a:buAutoNum type="arabicPeriod"/>
                </a:pPr>
                <a:r>
                  <a:rPr lang="de-AT" dirty="0"/>
                  <a:t>Näherung: Produktansatz: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de-AT" dirty="0"/>
              </a:p>
              <a:p>
                <a:pPr marL="514350" indent="-514350">
                  <a:buAutoNum type="arabicPeriod"/>
                </a:pPr>
                <a:r>
                  <a:rPr lang="de-AT" dirty="0"/>
                  <a:t>Näherung: ein Elektron ungestört, das andere sieht eine abgeschirmte Ladung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4F95F8ED-BEBF-4F27-ADA5-E5955BA95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7451"/>
                <a:ext cx="10515600" cy="4991463"/>
              </a:xfrm>
              <a:blipFill>
                <a:blip r:embed="rId2"/>
                <a:stretch>
                  <a:fillRect l="-1217" t="-2078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72512A-694B-48F1-9593-120A05676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85B66-CDC2-47EC-9A41-CA12391C229D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DD3741-AE15-49E9-A788-2DB075C4A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0383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2E1819-58F9-4A54-A0A0-D04A7FDC7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Grundlagen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183DD10-253D-4D85-BEDA-EAD50198C3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0915"/>
                <a:ext cx="10922876" cy="4936454"/>
              </a:xfrm>
            </p:spPr>
            <p:txBody>
              <a:bodyPr>
                <a:normAutofit/>
              </a:bodyPr>
              <a:lstStyle/>
              <a:p>
                <a:r>
                  <a:rPr lang="de-AT" dirty="0"/>
                  <a:t>Harmonischer Oszillator: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AT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AT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AT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AT" dirty="0"/>
                  <a:t>  </a:t>
                </a:r>
                <a:r>
                  <a:rPr lang="de-A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de-A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f>
                          <m:fPr>
                            <m:ctrlPr>
                              <a:rPr lang="pt-BR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pt-BR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num>
                          <m:den>
                            <m:r>
                              <a:rPr lang="pt-BR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ℏ</m:t>
                    </m:r>
                    <m:r>
                      <a:rPr lang="pt-BR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𝜔</m:t>
                    </m:r>
                  </m:oMath>
                </a14:m>
                <a:endParaRPr lang="de-AT" dirty="0"/>
              </a:p>
              <a:p>
                <a:r>
                  <a:rPr lang="de-AT" dirty="0"/>
                  <a:t>Morse Potential: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AT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A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AT" i="1" smtClean="0">
                          <a:latin typeface="Cambria Math" panose="02040503050406030204" pitchFamily="18" charset="0"/>
                        </a:rPr>
                        <m:t>𝐷</m:t>
                      </m:r>
                      <m:sSup>
                        <m:sSupPr>
                          <m:ctrlPr>
                            <a:rPr lang="de-A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A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AT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AT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  <m:d>
                                    <m:dPr>
                                      <m:ctrlP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de-AT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AT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AT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AT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de-AT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AT" dirty="0"/>
              </a:p>
              <a:p>
                <a:r>
                  <a:rPr lang="de-AT" dirty="0"/>
                  <a:t>Schwache Formulierung der Schrödingergleichung: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de-AT" i="1" smtClean="0">
                        <a:latin typeface="Cambria Math" panose="02040503050406030204" pitchFamily="18" charset="0"/>
                      </a:rPr>
                      <m:t>ℏ= </m:t>
                    </m:r>
                    <m:r>
                      <a:rPr lang="de-AT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de-AT" i="1" smtClean="0">
                        <a:latin typeface="Cambria Math" panose="02040503050406030204" pitchFamily="18" charset="0"/>
                      </a:rPr>
                      <m:t> =1</m:t>
                    </m:r>
                    <m:r>
                      <a:rPr lang="de-AT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de-AT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de-AT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de-A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AT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de-AT">
                        <a:latin typeface="Cambria Math" panose="02040503050406030204" pitchFamily="18" charset="0"/>
                      </a:rPr>
                      <m:t>Δ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𝜓</m:t>
                    </m:r>
                    <m:r>
                      <m:rPr>
                        <m:lit/>
                      </m:rPr>
                      <a:rPr lang="de-AT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de-AT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de-AT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de-AT" dirty="0"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num>
                      <m:den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nary>
                      <m:naryPr>
                        <m:supHide m:val="on"/>
                        <m:ctrlP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Ω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Δ</m:t>
                        </m:r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</m:nary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𝑑𝑥</m:t>
                    </m:r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Ω</m:t>
                        </m:r>
                      </m:sub>
                      <m:sup/>
                      <m:e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𝑉</m:t>
                        </m:r>
                      </m:e>
                    </m:nary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𝑣𝑑𝑥</m:t>
                    </m:r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Ω</m:t>
                        </m:r>
                      </m:sub>
                      <m:sup/>
                      <m:e>
                        <m:r>
                          <a:rPr lang="de-AT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</m:t>
                        </m:r>
                      </m:e>
                    </m:nary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𝜓</m:t>
                    </m:r>
                    <m:r>
                      <a:rPr lang="de-AT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𝑣𝑑𝑥</m:t>
                    </m:r>
                  </m:oMath>
                </a14:m>
                <a:endParaRPr lang="de-AT" dirty="0"/>
              </a:p>
              <a:p>
                <a:pPr marL="0" indent="0">
                  <a:buNone/>
                </a:pPr>
                <a:r>
                  <a:rPr lang="de-AT" dirty="0">
                    <a:sym typeface="Wingdings" panose="05000000000000000000" pitchFamily="2" charset="2"/>
                  </a:rPr>
                  <a:t>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supHide m:val="on"/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nary>
                    <m:r>
                      <a:rPr lang="de-AT" i="1" smtClean="0">
                        <a:latin typeface="Cambria Math" panose="02040503050406030204" pitchFamily="18" charset="0"/>
                      </a:rPr>
                      <m:t>𝑑𝑥</m:t>
                    </m:r>
                    <m:r>
                      <a:rPr lang="de-AT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supHide m:val="on"/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nary>
                    <m:r>
                      <a:rPr lang="de-AT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AT" i="1" smtClean="0">
                        <a:latin typeface="Cambria Math" panose="02040503050406030204" pitchFamily="18" charset="0"/>
                      </a:rPr>
                      <m:t>𝑣𝑑𝑥</m:t>
                    </m:r>
                    <m:r>
                      <a:rPr lang="de-AT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supHide m:val="on"/>
                        <m:ctrlPr>
                          <a:rPr lang="de-A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</m:rPr>
                          <a:rPr lang="de-AT" i="0" smtClean="0">
                            <a:latin typeface="Cambria Math" panose="02040503050406030204" pitchFamily="18" charset="0"/>
                          </a:rPr>
                          <m:t>Ω</m:t>
                        </m:r>
                      </m:sub>
                      <m:sup/>
                      <m:e>
                        <m:r>
                          <a:rPr lang="de-AT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nary>
                    <m:r>
                      <a:rPr lang="de-AT" i="1" smtClean="0">
                        <a:latin typeface="Cambria Math" panose="02040503050406030204" pitchFamily="18" charset="0"/>
                      </a:rPr>
                      <m:t>𝜓</m:t>
                    </m:r>
                    <m:r>
                      <a:rPr lang="de-AT" i="1" smtClean="0">
                        <a:latin typeface="Cambria Math" panose="02040503050406030204" pitchFamily="18" charset="0"/>
                      </a:rPr>
                      <m:t>𝑣𝑑𝑥</m:t>
                    </m:r>
                  </m:oMath>
                </a14:m>
                <a:endParaRPr lang="de-AT" dirty="0"/>
              </a:p>
              <a:p>
                <a:pPr marL="0" indent="0">
                  <a:buNone/>
                </a:pPr>
                <a:endParaRPr lang="de-AT" dirty="0"/>
              </a:p>
              <a:p>
                <a:endParaRPr lang="de-AT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A183DD10-253D-4D85-BEDA-EAD50198C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0915"/>
                <a:ext cx="10922876" cy="4936454"/>
              </a:xfrm>
              <a:blipFill>
                <a:blip r:embed="rId2"/>
                <a:stretch>
                  <a:fillRect l="-1005" t="-1975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7112E2-A5EC-4DB6-A836-02B7CF3B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A8BC5-11BF-48F9-AF12-5E15DCE63A8D}" type="datetime1">
              <a:rPr lang="de-AT" smtClean="0"/>
              <a:t>21.01.2021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419324-0A4C-41D0-BB90-2603EE65A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41584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69C6BE-52BB-4A47-B2DC-A8D27FD5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/>
              <a:t>1. H-Orbitale numerisch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8C3D9D-7868-4BF3-9C97-49F4B9998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A315-D9D6-4FC8-A93E-69607AAB4706}" type="datetime1">
              <a:rPr lang="de-AT" smtClean="0"/>
              <a:t>21.01.2021</a:t>
            </a:fld>
            <a:endParaRPr lang="de-AT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71240F-4CF2-4C23-91A0-9F5914124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en-US"/>
              <a:t>Gruppe 6</a:t>
            </a:r>
            <a:endParaRPr lang="de-AT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B167920-CAB2-4745-82F7-977D61579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670" y="1690688"/>
            <a:ext cx="5670177" cy="444836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D09FB97-9B15-48FF-8709-A15CA0A61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260" y="1690688"/>
            <a:ext cx="4111581" cy="453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45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DD9E69-E201-42B8-890B-A32A443D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19243"/>
            <a:ext cx="3742613" cy="35803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1. H-</a:t>
            </a:r>
            <a:r>
              <a:rPr lang="en-US" sz="5400" dirty="0" err="1"/>
              <a:t>Orbitale</a:t>
            </a:r>
            <a:r>
              <a:rPr lang="en-US" sz="5400" dirty="0"/>
              <a:t> </a:t>
            </a:r>
            <a:r>
              <a:rPr lang="en-US" sz="5400" dirty="0" err="1"/>
              <a:t>numerisch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22B6BA0-7FEA-4D78-AFA1-C8D9175F5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037" y="4438147"/>
            <a:ext cx="3300984" cy="1658744"/>
          </a:xfrm>
          <a:prstGeom prst="rect">
            <a:avLst/>
          </a:prstGeom>
        </p:spPr>
      </p:pic>
      <p:pic>
        <p:nvPicPr>
          <p:cNvPr id="10" name="Grafik 9" descr="Ein Bild, das Transport, Satellit enthält.&#10;&#10;Automatisch generierte Beschreibung">
            <a:extLst>
              <a:ext uri="{FF2B5EF4-FFF2-40B4-BE49-F238E27FC236}">
                <a16:creationId xmlns:a16="http://schemas.microsoft.com/office/drawing/2014/main" id="{DB6612FB-0BC6-4C3A-9013-4060A5EAF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81" y="1486174"/>
            <a:ext cx="3438144" cy="1727667"/>
          </a:xfrm>
          <a:prstGeom prst="rect">
            <a:avLst/>
          </a:prstGeom>
        </p:spPr>
      </p:pic>
      <p:sp>
        <p:nvSpPr>
          <p:cNvPr id="23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6A39BA7-CCA8-4D84-8EDC-5044C7DEB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0" y="1486174"/>
            <a:ext cx="3300984" cy="1658744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E082602-6067-40D8-82FE-528653982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180" y="4357391"/>
            <a:ext cx="3438143" cy="172766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8CE9FF-3AF0-42AB-8C1D-FC62ED59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06A315-D9D6-4FC8-A93E-69607AAB4706}" type="datetime1">
              <a:rPr lang="de-AT" smtClean="0"/>
              <a:pPr/>
              <a:t>21.01.2021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93FA40-AEC7-40AB-830E-C093E8A0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1995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Gruppe 6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7C55522-0F53-467C-8976-E41184E45394}"/>
              </a:ext>
            </a:extLst>
          </p:cNvPr>
          <p:cNvSpPr txBox="1"/>
          <p:nvPr/>
        </p:nvSpPr>
        <p:spPr>
          <a:xfrm>
            <a:off x="4849037" y="3213841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s-Orbital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59CC745-C955-469A-825E-947AB1C981AD}"/>
              </a:ext>
            </a:extLst>
          </p:cNvPr>
          <p:cNvSpPr txBox="1"/>
          <p:nvPr/>
        </p:nvSpPr>
        <p:spPr>
          <a:xfrm>
            <a:off x="8287180" y="3216842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p-Orbital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ECD871F-89E5-499B-AFBC-370BC604FA81}"/>
              </a:ext>
            </a:extLst>
          </p:cNvPr>
          <p:cNvSpPr txBox="1"/>
          <p:nvPr/>
        </p:nvSpPr>
        <p:spPr>
          <a:xfrm>
            <a:off x="8430437" y="6085057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f-Orbital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25A4FD5-0BD3-46CE-AB79-66FB8471C970}"/>
              </a:ext>
            </a:extLst>
          </p:cNvPr>
          <p:cNvSpPr txBox="1"/>
          <p:nvPr/>
        </p:nvSpPr>
        <p:spPr>
          <a:xfrm>
            <a:off x="4849037" y="6097897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AT" dirty="0"/>
              <a:t>d-Orbital</a:t>
            </a:r>
          </a:p>
        </p:txBody>
      </p:sp>
    </p:spTree>
    <p:extLst>
      <p:ext uri="{BB962C8B-B14F-4D97-AF65-F5344CB8AC3E}">
        <p14:creationId xmlns:p14="http://schemas.microsoft.com/office/powerpoint/2010/main" val="2284051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570CC06-DB21-401C-BCF8-AAC5FF550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DD9E69-E201-42B8-890B-A32A443DE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805450"/>
            <a:ext cx="3566160" cy="1414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br>
              <a:rPr lang="en-US" sz="3000" dirty="0"/>
            </a:br>
            <a:r>
              <a:rPr lang="en-US" sz="5300" dirty="0"/>
              <a:t>2. H-</a:t>
            </a:r>
            <a:r>
              <a:rPr lang="en-US" sz="5300" dirty="0" err="1"/>
              <a:t>Orbitale</a:t>
            </a:r>
            <a:r>
              <a:rPr lang="en-US" sz="5300" dirty="0"/>
              <a:t> </a:t>
            </a:r>
            <a:r>
              <a:rPr lang="en-US" sz="5300" dirty="0" err="1"/>
              <a:t>analytisch</a:t>
            </a:r>
            <a:endParaRPr lang="en-US" sz="5300" dirty="0"/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E2AA48F7-EDD9-4022-96B7-1390EDF3D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16" y="798390"/>
            <a:ext cx="3300984" cy="2475737"/>
          </a:xfrm>
          <a:prstGeom prst="rect">
            <a:avLst/>
          </a:prstGeom>
        </p:spPr>
      </p:pic>
      <p:sp>
        <p:nvSpPr>
          <p:cNvPr id="36" name="sketch line">
            <a:extLst>
              <a:ext uri="{FF2B5EF4-FFF2-40B4-BE49-F238E27FC236}">
                <a16:creationId xmlns:a16="http://schemas.microsoft.com/office/drawing/2014/main" id="{15B998FC-4B98-4A07-B159-9E629180A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4409267"/>
            <a:ext cx="3566160" cy="18288"/>
          </a:xfrm>
          <a:custGeom>
            <a:avLst/>
            <a:gdLst>
              <a:gd name="connsiteX0" fmla="*/ 0 w 3566160"/>
              <a:gd name="connsiteY0" fmla="*/ 0 h 18288"/>
              <a:gd name="connsiteX1" fmla="*/ 665683 w 3566160"/>
              <a:gd name="connsiteY1" fmla="*/ 0 h 18288"/>
              <a:gd name="connsiteX2" fmla="*/ 1331366 w 3566160"/>
              <a:gd name="connsiteY2" fmla="*/ 0 h 18288"/>
              <a:gd name="connsiteX3" fmla="*/ 1818742 w 3566160"/>
              <a:gd name="connsiteY3" fmla="*/ 0 h 18288"/>
              <a:gd name="connsiteX4" fmla="*/ 2413102 w 3566160"/>
              <a:gd name="connsiteY4" fmla="*/ 0 h 18288"/>
              <a:gd name="connsiteX5" fmla="*/ 2936138 w 3566160"/>
              <a:gd name="connsiteY5" fmla="*/ 0 h 18288"/>
              <a:gd name="connsiteX6" fmla="*/ 3566160 w 3566160"/>
              <a:gd name="connsiteY6" fmla="*/ 0 h 18288"/>
              <a:gd name="connsiteX7" fmla="*/ 3566160 w 3566160"/>
              <a:gd name="connsiteY7" fmla="*/ 18288 h 18288"/>
              <a:gd name="connsiteX8" fmla="*/ 2971800 w 3566160"/>
              <a:gd name="connsiteY8" fmla="*/ 18288 h 18288"/>
              <a:gd name="connsiteX9" fmla="*/ 2448763 w 3566160"/>
              <a:gd name="connsiteY9" fmla="*/ 18288 h 18288"/>
              <a:gd name="connsiteX10" fmla="*/ 1854403 w 3566160"/>
              <a:gd name="connsiteY10" fmla="*/ 18288 h 18288"/>
              <a:gd name="connsiteX11" fmla="*/ 1295705 w 3566160"/>
              <a:gd name="connsiteY11" fmla="*/ 18288 h 18288"/>
              <a:gd name="connsiteX12" fmla="*/ 772668 w 3566160"/>
              <a:gd name="connsiteY12" fmla="*/ 18288 h 18288"/>
              <a:gd name="connsiteX13" fmla="*/ 0 w 3566160"/>
              <a:gd name="connsiteY13" fmla="*/ 18288 h 18288"/>
              <a:gd name="connsiteX14" fmla="*/ 0 w 356616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66160" h="18288" fill="none" extrusionOk="0">
                <a:moveTo>
                  <a:pt x="0" y="0"/>
                </a:moveTo>
                <a:cubicBezTo>
                  <a:pt x="222644" y="15773"/>
                  <a:pt x="447078" y="-30288"/>
                  <a:pt x="665683" y="0"/>
                </a:cubicBezTo>
                <a:cubicBezTo>
                  <a:pt x="884288" y="30288"/>
                  <a:pt x="1132425" y="-6167"/>
                  <a:pt x="1331366" y="0"/>
                </a:cubicBezTo>
                <a:cubicBezTo>
                  <a:pt x="1530307" y="6167"/>
                  <a:pt x="1680942" y="17562"/>
                  <a:pt x="1818742" y="0"/>
                </a:cubicBezTo>
                <a:cubicBezTo>
                  <a:pt x="1956542" y="-17562"/>
                  <a:pt x="2130227" y="23032"/>
                  <a:pt x="2413102" y="0"/>
                </a:cubicBezTo>
                <a:cubicBezTo>
                  <a:pt x="2695977" y="-23032"/>
                  <a:pt x="2679988" y="-13260"/>
                  <a:pt x="2936138" y="0"/>
                </a:cubicBezTo>
                <a:cubicBezTo>
                  <a:pt x="3192288" y="13260"/>
                  <a:pt x="3378668" y="16268"/>
                  <a:pt x="3566160" y="0"/>
                </a:cubicBezTo>
                <a:cubicBezTo>
                  <a:pt x="3566199" y="7328"/>
                  <a:pt x="3566779" y="9982"/>
                  <a:pt x="3566160" y="18288"/>
                </a:cubicBezTo>
                <a:cubicBezTo>
                  <a:pt x="3315478" y="45899"/>
                  <a:pt x="3188272" y="-7574"/>
                  <a:pt x="2971800" y="18288"/>
                </a:cubicBezTo>
                <a:cubicBezTo>
                  <a:pt x="2755328" y="44150"/>
                  <a:pt x="2598570" y="34692"/>
                  <a:pt x="2448763" y="18288"/>
                </a:cubicBezTo>
                <a:cubicBezTo>
                  <a:pt x="2298956" y="1884"/>
                  <a:pt x="2011344" y="-7043"/>
                  <a:pt x="1854403" y="18288"/>
                </a:cubicBezTo>
                <a:cubicBezTo>
                  <a:pt x="1697462" y="43619"/>
                  <a:pt x="1444994" y="618"/>
                  <a:pt x="1295705" y="18288"/>
                </a:cubicBezTo>
                <a:cubicBezTo>
                  <a:pt x="1146416" y="35958"/>
                  <a:pt x="965401" y="42167"/>
                  <a:pt x="772668" y="18288"/>
                </a:cubicBezTo>
                <a:cubicBezTo>
                  <a:pt x="579935" y="-5591"/>
                  <a:pt x="352420" y="-19381"/>
                  <a:pt x="0" y="18288"/>
                </a:cubicBezTo>
                <a:cubicBezTo>
                  <a:pt x="-593" y="9736"/>
                  <a:pt x="244" y="6610"/>
                  <a:pt x="0" y="0"/>
                </a:cubicBezTo>
                <a:close/>
              </a:path>
              <a:path w="3566160" h="18288" stroke="0" extrusionOk="0">
                <a:moveTo>
                  <a:pt x="0" y="0"/>
                </a:moveTo>
                <a:cubicBezTo>
                  <a:pt x="169947" y="-5008"/>
                  <a:pt x="340602" y="-17518"/>
                  <a:pt x="594360" y="0"/>
                </a:cubicBezTo>
                <a:cubicBezTo>
                  <a:pt x="848118" y="17518"/>
                  <a:pt x="997921" y="8866"/>
                  <a:pt x="1224382" y="0"/>
                </a:cubicBezTo>
                <a:cubicBezTo>
                  <a:pt x="1450843" y="-8866"/>
                  <a:pt x="1572343" y="8392"/>
                  <a:pt x="1783080" y="0"/>
                </a:cubicBezTo>
                <a:cubicBezTo>
                  <a:pt x="1993817" y="-8392"/>
                  <a:pt x="2266728" y="2126"/>
                  <a:pt x="2448763" y="0"/>
                </a:cubicBezTo>
                <a:cubicBezTo>
                  <a:pt x="2630798" y="-2126"/>
                  <a:pt x="2815508" y="-13843"/>
                  <a:pt x="3043123" y="0"/>
                </a:cubicBezTo>
                <a:cubicBezTo>
                  <a:pt x="3270738" y="13843"/>
                  <a:pt x="3420568" y="2184"/>
                  <a:pt x="3566160" y="0"/>
                </a:cubicBezTo>
                <a:cubicBezTo>
                  <a:pt x="3566487" y="8595"/>
                  <a:pt x="3566088" y="13110"/>
                  <a:pt x="3566160" y="18288"/>
                </a:cubicBezTo>
                <a:cubicBezTo>
                  <a:pt x="3421748" y="9323"/>
                  <a:pt x="3176383" y="-3939"/>
                  <a:pt x="2971800" y="18288"/>
                </a:cubicBezTo>
                <a:cubicBezTo>
                  <a:pt x="2767217" y="40515"/>
                  <a:pt x="2590769" y="4336"/>
                  <a:pt x="2306117" y="18288"/>
                </a:cubicBezTo>
                <a:cubicBezTo>
                  <a:pt x="2021465" y="32240"/>
                  <a:pt x="1860727" y="-9280"/>
                  <a:pt x="1676095" y="18288"/>
                </a:cubicBezTo>
                <a:cubicBezTo>
                  <a:pt x="1491463" y="45856"/>
                  <a:pt x="1329173" y="5765"/>
                  <a:pt x="1153058" y="18288"/>
                </a:cubicBezTo>
                <a:cubicBezTo>
                  <a:pt x="976943" y="30811"/>
                  <a:pt x="895178" y="4751"/>
                  <a:pt x="665683" y="18288"/>
                </a:cubicBezTo>
                <a:cubicBezTo>
                  <a:pt x="436189" y="31825"/>
                  <a:pt x="302924" y="2002"/>
                  <a:pt x="0" y="18288"/>
                </a:cubicBezTo>
                <a:cubicBezTo>
                  <a:pt x="822" y="10564"/>
                  <a:pt x="-23" y="457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5D054A29-A685-45A5-A2B9-4E9C4845F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988" y="3924921"/>
            <a:ext cx="2682240" cy="201168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3176406-FB68-4090-886D-6172E2996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436" y="801551"/>
            <a:ext cx="3121483" cy="2341112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8CE9FF-3AF0-42AB-8C1D-FC62ED59B2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706A315-D9D6-4FC8-A93E-69607AAB4706}" type="datetime1">
              <a:rPr lang="de-AT" smtClean="0"/>
              <a:pPr/>
              <a:t>21.01.2021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93FA40-AEC7-40AB-830E-C093E8A00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48525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Gruppe 6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7C55522-0F53-467C-8976-E41184E45394}"/>
              </a:ext>
            </a:extLst>
          </p:cNvPr>
          <p:cNvSpPr txBox="1"/>
          <p:nvPr/>
        </p:nvSpPr>
        <p:spPr>
          <a:xfrm>
            <a:off x="4849037" y="3213841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/>
              <a:t>1s-Orbital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59CC745-C955-469A-825E-947AB1C981AD}"/>
              </a:ext>
            </a:extLst>
          </p:cNvPr>
          <p:cNvSpPr txBox="1"/>
          <p:nvPr/>
        </p:nvSpPr>
        <p:spPr>
          <a:xfrm>
            <a:off x="8287180" y="3216842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/>
              <a:t>2p-Orbital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ECD871F-89E5-499B-AFBC-370BC604FA81}"/>
              </a:ext>
            </a:extLst>
          </p:cNvPr>
          <p:cNvSpPr txBox="1"/>
          <p:nvPr/>
        </p:nvSpPr>
        <p:spPr>
          <a:xfrm>
            <a:off x="8430437" y="6085057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/>
              <a:t>4f-Orbital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25A4FD5-0BD3-46CE-AB79-66FB8471C970}"/>
              </a:ext>
            </a:extLst>
          </p:cNvPr>
          <p:cNvSpPr txBox="1"/>
          <p:nvPr/>
        </p:nvSpPr>
        <p:spPr>
          <a:xfrm>
            <a:off x="4849037" y="6097897"/>
            <a:ext cx="3300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de-AT" dirty="0"/>
              <a:t>3d-Orbital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9DF244A-963A-4D1B-932C-1C427B625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405" y="3728370"/>
            <a:ext cx="3159369" cy="236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9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Breitbild</PresentationFormat>
  <Paragraphs>124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Roboto</vt:lpstr>
      <vt:lpstr>Office</vt:lpstr>
      <vt:lpstr>Schrödinger Gleichung</vt:lpstr>
      <vt:lpstr>Inhaltsverzeichnis</vt:lpstr>
      <vt:lpstr>Grundlagen </vt:lpstr>
      <vt:lpstr>Grundlagen </vt:lpstr>
      <vt:lpstr>Grundlagen</vt:lpstr>
      <vt:lpstr>Grundlagen</vt:lpstr>
      <vt:lpstr>1. H-Orbitale numerisch</vt:lpstr>
      <vt:lpstr>     1. H-Orbitale numerisch </vt:lpstr>
      <vt:lpstr>     2. H-Orbitale analytisch</vt:lpstr>
      <vt:lpstr>Analytisch vs Numerisch </vt:lpstr>
      <vt:lpstr>3. H^(2+)-Molekülion</vt:lpstr>
      <vt:lpstr>4. Verschiedene Potentiale</vt:lpstr>
      <vt:lpstr>PowerPoint-Präsentation</vt:lpstr>
      <vt:lpstr>Crank-Nicolson-Verfahren</vt:lpstr>
      <vt:lpstr>5. Verschiedene Interferenzen</vt:lpstr>
      <vt:lpstr>Quellen</vt:lpstr>
      <vt:lpstr>Danke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Schrödinger Gleichung</dc:title>
  <dc:creator>Filip Sabo</dc:creator>
  <cp:lastModifiedBy>Filip Sabo</cp:lastModifiedBy>
  <cp:revision>25</cp:revision>
  <dcterms:created xsi:type="dcterms:W3CDTF">2021-01-21T07:27:31Z</dcterms:created>
  <dcterms:modified xsi:type="dcterms:W3CDTF">2021-01-21T07:48:15Z</dcterms:modified>
</cp:coreProperties>
</file>